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3"/>
  </p:notesMasterIdLst>
  <p:sldIdLst>
    <p:sldId id="432" r:id="rId5"/>
    <p:sldId id="437" r:id="rId6"/>
    <p:sldId id="465" r:id="rId7"/>
    <p:sldId id="466" r:id="rId8"/>
    <p:sldId id="468" r:id="rId9"/>
    <p:sldId id="469" r:id="rId10"/>
    <p:sldId id="470" r:id="rId11"/>
    <p:sldId id="461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mavý vzhled" id="{5D17C389-D887-DB46-BB98-F62E6D5AFF22}">
          <p14:sldIdLst/>
        </p14:section>
        <p14:section name="Světlý vzhled" id="{847CB7C1-D25C-C94A-90F9-9FA2FE0242E5}">
          <p14:sldIdLst>
            <p14:sldId id="432"/>
            <p14:sldId id="437"/>
            <p14:sldId id="465"/>
            <p14:sldId id="466"/>
            <p14:sldId id="468"/>
            <p14:sldId id="469"/>
            <p14:sldId id="470"/>
            <p14:sldId id="46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A00"/>
    <a:srgbClr val="007339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52" autoAdjust="0"/>
    <p:restoredTop sz="90590" autoAdjust="0"/>
  </p:normalViewPr>
  <p:slideViewPr>
    <p:cSldViewPr snapToGrid="0">
      <p:cViewPr varScale="1">
        <p:scale>
          <a:sx n="67" d="100"/>
          <a:sy n="67" d="100"/>
        </p:scale>
        <p:origin x="556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18.08.2026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FAB49-0B87-8704-064D-C42D33424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63550E2-7F59-B856-0661-DBDF47D81F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766C08A-D81F-1304-BF86-43FD706BA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338D083-0E53-3C71-E1AF-B3615285DB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7864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7" name="Obrázek 6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51FFED10-4EB8-8B00-9A6A-8441AC8BA8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0800"/>
            <a:ext cx="5580000" cy="73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 a 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CB1EE956-BAA4-7204-4527-A0FD6172F3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0800"/>
            <a:ext cx="5580000" cy="73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39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5140CFBC-EF6D-10A5-E379-67BC1CC71D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0800"/>
            <a:ext cx="5580000" cy="73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 s podnadpis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76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Zástupný text 8">
            <a:extLst>
              <a:ext uri="{FF2B5EF4-FFF2-40B4-BE49-F238E27FC236}">
                <a16:creationId xmlns:a16="http://schemas.microsoft.com/office/drawing/2014/main" id="{C52BA4E9-4796-3725-545B-D2330E7938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03043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77971" y="2160000"/>
            <a:ext cx="8906029" cy="40780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66" r:id="rId4"/>
    <p:sldLayoutId id="2147483722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7" r:id="rId24"/>
    <p:sldLayoutId id="2147483713" r:id="rId25"/>
    <p:sldLayoutId id="2147483668" r:id="rId26"/>
    <p:sldLayoutId id="2147483669" r:id="rId27"/>
    <p:sldLayoutId id="2147483720" r:id="rId28"/>
    <p:sldLayoutId id="2147483724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yprolidi.cz/cs/2006-108#f3011335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dagmar.putyrova@mpsv.gov.cz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A1F01-D27C-3EF4-6813-2E62388FF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D6D7413-0EDC-5816-11F3-DB3A0EDA5199}"/>
              </a:ext>
            </a:extLst>
          </p:cNvPr>
          <p:cNvSpPr txBox="1">
            <a:spLocks/>
          </p:cNvSpPr>
          <p:nvPr/>
        </p:nvSpPr>
        <p:spPr>
          <a:xfrm>
            <a:off x="529213" y="588790"/>
            <a:ext cx="11133573" cy="13514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D3F4725-F1E0-A930-C7FB-44C0D9821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800100"/>
            <a:ext cx="5400000" cy="3226366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Kvalifikační kurz – příloha v Průvodci</a:t>
            </a:r>
            <a:br>
              <a:rPr lang="cs-CZ" dirty="0"/>
            </a:br>
            <a:br>
              <a:rPr lang="cs-CZ" dirty="0"/>
            </a:br>
            <a:r>
              <a:rPr lang="cs-CZ" dirty="0"/>
              <a:t>Legislativní změny v </a:t>
            </a:r>
            <a:r>
              <a:rPr lang="cs-CZ" dirty="0" err="1"/>
              <a:t>ZoSS</a:t>
            </a:r>
            <a:r>
              <a:rPr lang="cs-CZ" dirty="0"/>
              <a:t> a vyhlášce 505/2006 Sb. od 1.7.2026, které se k problematice vztahují </a:t>
            </a:r>
            <a:br>
              <a:rPr lang="cs-CZ" dirty="0"/>
            </a:br>
            <a:endParaRPr lang="cs-CZ" dirty="0">
              <a:solidFill>
                <a:schemeClr val="accent2"/>
              </a:solidFill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E7EBA929-BB41-6CB9-B9E2-AB5F551B47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Mgr. Dagmar Putyrová</a:t>
            </a:r>
          </a:p>
        </p:txBody>
      </p:sp>
      <p:sp>
        <p:nvSpPr>
          <p:cNvPr id="14" name="Zástupný symbol pro datum 3">
            <a:extLst>
              <a:ext uri="{FF2B5EF4-FFF2-40B4-BE49-F238E27FC236}">
                <a16:creationId xmlns:a16="http://schemas.microsoft.com/office/drawing/2014/main" id="{47FADFE4-8E2E-33DB-A192-4AB732DFD2A9}"/>
              </a:ext>
            </a:extLst>
          </p:cNvPr>
          <p:cNvSpPr txBox="1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867795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E01C3-9AB2-01AC-36D8-43DAFFD12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C9AEA0-92EE-0BF4-9CF3-C0F459D4F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Kvalifikační kurz – příloha v Průvodci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D48FE4-EC58-7299-B3D5-E3727957F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cs-CZ" dirty="0">
                <a:solidFill>
                  <a:schemeClr val="tx2"/>
                </a:solidFill>
              </a:rPr>
              <a:t>V současné době probíhá schvalování aktualizace Průvodce k podávání žádostí o akreditaci. Pokud bude dokument schválen, tak součástí dokumentu bude také příloha:  </a:t>
            </a:r>
            <a:r>
              <a:rPr lang="cs-CZ" b="1" dirty="0"/>
              <a:t>Doporučený obsah a rozsah tematických okruhů Kvalifikačního kurzu pro pracovníky v sociálních službách (dále jen „PSS“). </a:t>
            </a:r>
            <a:r>
              <a:rPr lang="cs-CZ" dirty="0"/>
              <a:t>Doporučený obsah kvalifikačního kurzu vznikl na základě zvyšujících se požadavků  na odbornost pracovníků v sociálních službách uvedených ve strategických dokumentech MPSV a na základě změny vyhlášky č. 505/2006 Sb. v oblasti činností služeb viz prezentace Mgr. </a:t>
            </a:r>
            <a:r>
              <a:rPr lang="cs-CZ" dirty="0" err="1"/>
              <a:t>Suchopárkové</a:t>
            </a:r>
            <a:r>
              <a:rPr lang="cs-CZ" dirty="0"/>
              <a:t>.</a:t>
            </a:r>
          </a:p>
          <a:p>
            <a:pPr algn="just"/>
            <a:endParaRPr lang="cs-CZ" b="1" dirty="0"/>
          </a:p>
          <a:p>
            <a:pPr algn="just"/>
            <a:endParaRPr lang="cs-CZ" b="1" dirty="0"/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BD4745-8855-C1D1-4D96-F193259D9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862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AFA34-9509-A225-E457-7F5493BB3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586CC9-FCAF-6504-F097-02BD9A5C5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Doporučený obsah tematických okruhů Kvalifikačního kurzu pro PSS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DC97D1-CBA4-3660-CF06-050A5A785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cs-CZ" b="1" dirty="0"/>
              <a:t>Témata, která jsou zvýrazněna žlutě, doporučujeme přidat nejen do žádostí o nový kvalifikační kurz, ale také  do současných kvalifikačních kurzů. Přestože změna bude na úkor zkrácení ostatních témat v daném okruhu. </a:t>
            </a:r>
          </a:p>
          <a:p>
            <a:pPr algn="just"/>
            <a:r>
              <a:rPr lang="cs-CZ" b="1" dirty="0"/>
              <a:t>Je možné, že v budoucnu dojde ke změně § 37 vyhlášky a na tato témata bude kladen důraz.</a:t>
            </a:r>
          </a:p>
          <a:p>
            <a:pPr algn="just"/>
            <a:r>
              <a:rPr lang="cs-CZ" b="1" dirty="0"/>
              <a:t>V případě kontroly činnosti vzdělávacího zařízení bude MPSV k aktualizaci tematického okruhu přihlížet. </a:t>
            </a:r>
            <a:r>
              <a:rPr lang="cs-CZ" b="1"/>
              <a:t>Pokud dojde k doplnění </a:t>
            </a:r>
            <a:r>
              <a:rPr lang="cs-CZ" b="1" dirty="0"/>
              <a:t>nových témat do současného kvalifikačního kurzu, není nutné žádat o novou akreditaci.</a:t>
            </a:r>
            <a:endParaRPr lang="cs-CZ" dirty="0"/>
          </a:p>
          <a:p>
            <a:pPr algn="just"/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842E068-645F-6BA7-1BFF-D7B6F71C9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159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BC9AE-20D6-9692-026B-DB9AC59F3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0E9F46-F2EA-AD1E-59C6-C35AC75A4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Legislativní změny v </a:t>
            </a:r>
            <a:r>
              <a:rPr lang="cs-CZ" dirty="0" err="1"/>
              <a:t>ZoSS</a:t>
            </a:r>
            <a:r>
              <a:rPr lang="cs-CZ" dirty="0"/>
              <a:t> od 1.7.2026, které se k problematice vztahují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C9BDE4-DA82-6A79-999F-200347A68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2122525"/>
            <a:ext cx="9900000" cy="3960000"/>
          </a:xfrm>
        </p:spPr>
        <p:txBody>
          <a:bodyPr>
            <a:normAutofit/>
          </a:bodyPr>
          <a:lstStyle/>
          <a:p>
            <a:pPr algn="just"/>
            <a:r>
              <a:rPr lang="cs-CZ" sz="1800" dirty="0"/>
              <a:t>§ 116</a:t>
            </a:r>
          </a:p>
          <a:p>
            <a:pPr algn="just"/>
            <a:r>
              <a:rPr lang="cs-CZ" sz="1800" b="1" dirty="0"/>
              <a:t>Pracovníci v sociálních službách</a:t>
            </a:r>
          </a:p>
          <a:p>
            <a:pPr algn="just"/>
            <a:r>
              <a:rPr lang="cs-CZ" sz="1800" i="1" dirty="0"/>
              <a:t>(1)</a:t>
            </a:r>
            <a:r>
              <a:rPr lang="cs-CZ" sz="1800" dirty="0"/>
              <a:t> Pracovníkem v sociálních službách je ten, kdo vykonává</a:t>
            </a:r>
          </a:p>
          <a:p>
            <a:pPr algn="just"/>
            <a:r>
              <a:rPr lang="cs-CZ" sz="1800" i="1" dirty="0"/>
              <a:t>c)</a:t>
            </a:r>
            <a:r>
              <a:rPr lang="cs-CZ" sz="1800" dirty="0"/>
              <a:t> pečovatelskou činnost v přirozeném sociálním prostředí osoby spočívající ve vykonávání prací spojených s přímým stykem s osobami s fyzickými a psychickými obtížemi, komplexní péči o jejich domácnost, zajišťování sociální pomoci, provádění sociálních depistáží pod vedením sociálního pracovníka, poskytování pomoci při vytváření sociálních a společenských kontaktů a psychické aktivizaci, organizační zabezpečování a komplexní koordinování pečovatelské činnosti a provádění osobní asistence; </a:t>
            </a:r>
            <a:r>
              <a:rPr lang="cs-CZ" sz="1800" b="1" dirty="0">
                <a:highlight>
                  <a:srgbClr val="FFFF00"/>
                </a:highlight>
              </a:rPr>
              <a:t>pečovatelská činnost může dále spočívat v pomoci při zvládání běžných úkonů péče o zdraví.</a:t>
            </a:r>
          </a:p>
          <a:p>
            <a:pPr algn="just"/>
            <a:endParaRPr lang="cs-CZ" b="1" dirty="0"/>
          </a:p>
          <a:p>
            <a:pPr algn="just"/>
            <a:endParaRPr lang="cs-CZ" b="1" dirty="0"/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29E7CDB-0495-1DEE-2927-B73D4A15C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732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820B5-D363-D3DC-3809-7E41ECEEC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F7DED-3AD7-D8AF-42E7-530FD667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Legislativní změny v </a:t>
            </a:r>
            <a:r>
              <a:rPr lang="cs-CZ" dirty="0" err="1"/>
              <a:t>ZoSS</a:t>
            </a:r>
            <a:r>
              <a:rPr lang="cs-CZ" dirty="0"/>
              <a:t> od 1.7.2026, které se k problematice vztahují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E11F86-04D1-99F4-66A3-A6DFB3376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0688"/>
            <a:ext cx="9900000" cy="4391837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cs-CZ" sz="6400" b="1" dirty="0"/>
              <a:t>(5)</a:t>
            </a:r>
            <a:r>
              <a:rPr lang="cs-CZ" sz="6400" dirty="0"/>
              <a:t> Odbornou způsobilostí pracovníka v sociálních službách</a:t>
            </a:r>
          </a:p>
          <a:p>
            <a:pPr algn="just"/>
            <a:r>
              <a:rPr lang="cs-CZ" sz="6400" b="1" dirty="0"/>
              <a:t>c)</a:t>
            </a:r>
            <a:r>
              <a:rPr lang="cs-CZ" sz="6400" dirty="0"/>
              <a:t> uvedeného v odstavci 1 písm. c) je základní vzdělání, střední vzdělání, střední vzdělání s výučním listem, střední vzdělání s maturitou nebo vyšší odborné vzdělání a absolvování akreditovaného kvalifikačního kurzu; absolvování akreditovaného kvalifikačního kurzu se nevyžaduje u fyzických osob, které získaly podle zvláštního právního předpisu</a:t>
            </a:r>
            <a:r>
              <a:rPr lang="cs-CZ" sz="6400" b="1" baseline="30000" dirty="0">
                <a:hlinkClick r:id="rId2"/>
              </a:rPr>
              <a:t>45</a:t>
            </a:r>
            <a:r>
              <a:rPr lang="cs-CZ" sz="6400" b="1" dirty="0">
                <a:hlinkClick r:id="rId2"/>
              </a:rPr>
              <a:t>)</a:t>
            </a:r>
            <a:r>
              <a:rPr lang="cs-CZ" sz="6400" dirty="0"/>
              <a:t> způsobilost k výkonu zdravotnického povolání v oboru ošetřovatel, u fyzických osob, které získaly odbornou způsobilost k výkonu povolání sociálního pracovníka podle § 110, a u fyzických osob, které získaly střední vzdělání v oboru vzdělání stanoveném prováděcím právním předpisem; </a:t>
            </a:r>
          </a:p>
          <a:p>
            <a:pPr algn="just"/>
            <a:r>
              <a:rPr lang="cs-CZ" sz="6400" b="1" dirty="0">
                <a:highlight>
                  <a:srgbClr val="FFFF00"/>
                </a:highlight>
              </a:rPr>
              <a:t>odbornou způsobilostí pracovníka v sociálních službách uvedeného v odstavci 1 písm. c) vykonávajícího též činnost pomoc při zvládání běžných úkonů péče o zdraví, je střední vzdělání s maturitou a absolvování akreditovaného kvalifikačního kurzu a akreditovaného specializovaného kurzu; </a:t>
            </a:r>
            <a:r>
              <a:rPr lang="cs-CZ" sz="6400" b="1" dirty="0">
                <a:highlight>
                  <a:srgbClr val="FFAA00"/>
                </a:highlight>
              </a:rPr>
              <a:t>absolvování akreditovaného kvalifikačního kurzu se nevyžaduje </a:t>
            </a:r>
            <a:r>
              <a:rPr lang="cs-CZ" sz="6400" b="1" dirty="0"/>
              <a:t>u fyzických osob, které získaly podle zvláštního právního předpisu</a:t>
            </a:r>
            <a:r>
              <a:rPr lang="cs-CZ" sz="6400" b="1" baseline="30000" dirty="0">
                <a:hlinkClick r:id="rId2"/>
              </a:rPr>
              <a:t>45</a:t>
            </a:r>
            <a:r>
              <a:rPr lang="cs-CZ" sz="6400" b="1" dirty="0">
                <a:hlinkClick r:id="rId2"/>
              </a:rPr>
              <a:t>)</a:t>
            </a:r>
            <a:r>
              <a:rPr lang="cs-CZ" sz="6400" b="1" dirty="0"/>
              <a:t> způsobilost k výkonu zdravotnického povolání v oboru </a:t>
            </a:r>
            <a:r>
              <a:rPr lang="cs-CZ" sz="6400" b="1" dirty="0">
                <a:highlight>
                  <a:srgbClr val="FFAA00"/>
                </a:highlight>
              </a:rPr>
              <a:t>ošetřovatel</a:t>
            </a:r>
            <a:r>
              <a:rPr lang="cs-CZ" sz="6400" b="1" dirty="0"/>
              <a:t>, u fyzických osob, které získaly odbornou způsobilost k výkonu povolání </a:t>
            </a:r>
            <a:r>
              <a:rPr lang="cs-CZ" sz="6400" b="1" dirty="0">
                <a:highlight>
                  <a:srgbClr val="FFAA00"/>
                </a:highlight>
              </a:rPr>
              <a:t>sociálního pracovníka</a:t>
            </a:r>
            <a:r>
              <a:rPr lang="cs-CZ" sz="6400" b="1" dirty="0"/>
              <a:t> podle § 110, a u fyzických osob, které získaly </a:t>
            </a:r>
            <a:r>
              <a:rPr lang="cs-CZ" sz="6400" b="1" dirty="0">
                <a:highlight>
                  <a:srgbClr val="FFAA00"/>
                </a:highlight>
              </a:rPr>
              <a:t>střední vzdělání </a:t>
            </a:r>
            <a:r>
              <a:rPr lang="cs-CZ" sz="6400" b="1" dirty="0"/>
              <a:t>v oboru vzdělání stanoveném prováděcím právním předpisem (</a:t>
            </a:r>
            <a:r>
              <a:rPr lang="cs-CZ" sz="6400" b="1" dirty="0">
                <a:highlight>
                  <a:srgbClr val="FFAA00"/>
                </a:highlight>
              </a:rPr>
              <a:t>příloha č. 4 vyhlášky 505/2006 Sb</a:t>
            </a:r>
            <a:r>
              <a:rPr lang="cs-CZ" sz="6400" b="1" dirty="0"/>
              <a:t>.)</a:t>
            </a:r>
            <a:r>
              <a:rPr lang="cs-CZ" sz="6400" dirty="0"/>
              <a:t>; </a:t>
            </a:r>
            <a:r>
              <a:rPr lang="cs-CZ" sz="6400" b="1" dirty="0">
                <a:highlight>
                  <a:srgbClr val="00FFFF"/>
                </a:highlight>
              </a:rPr>
              <a:t>absolvování akreditovaného specializovaného kurzu se nevyžaduje </a:t>
            </a:r>
            <a:r>
              <a:rPr lang="cs-CZ" sz="6400" b="1" dirty="0"/>
              <a:t>u fyzických osob, které získaly podle zvláštního právního předpisu</a:t>
            </a:r>
            <a:r>
              <a:rPr lang="cs-CZ" sz="6400" b="1" baseline="30000" dirty="0">
                <a:hlinkClick r:id="rId2"/>
              </a:rPr>
              <a:t>45</a:t>
            </a:r>
            <a:r>
              <a:rPr lang="cs-CZ" sz="6400" b="1" dirty="0">
                <a:hlinkClick r:id="rId2"/>
              </a:rPr>
              <a:t>)</a:t>
            </a:r>
            <a:r>
              <a:rPr lang="cs-CZ" sz="6400" b="1" dirty="0"/>
              <a:t> způsobilost k výkonu zdravotnického povolání </a:t>
            </a:r>
            <a:r>
              <a:rPr lang="cs-CZ" sz="6400" b="1" dirty="0">
                <a:highlight>
                  <a:srgbClr val="00FFFF"/>
                </a:highlight>
              </a:rPr>
              <a:t>všeobecné sestry, dětské sestry, porodní asistentky, zdravotnického záchranáře nebo lékaře.</a:t>
            </a:r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CF20D60-E8E6-B49A-29D7-AC95569FE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8253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72965-BCA1-E1F9-2DC1-A8D2B977E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BB0590-6BD2-34A9-7A3B-E794765E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Legislativní změny ve vyhlášce 505/2006 Sb. od 1.7.2026, které se k problematice vztahují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28D278-1DB8-347C-4F2B-11D748BC5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0688"/>
            <a:ext cx="9900000" cy="4391837"/>
          </a:xfrm>
        </p:spPr>
        <p:txBody>
          <a:bodyPr>
            <a:normAutofit fontScale="25000" lnSpcReduction="20000"/>
          </a:bodyPr>
          <a:lstStyle/>
          <a:p>
            <a:r>
              <a:rPr lang="cs-CZ" sz="5600" b="1" dirty="0"/>
              <a:t>ČÁST PÁTÁ</a:t>
            </a:r>
          </a:p>
          <a:p>
            <a:r>
              <a:rPr lang="cs-CZ" sz="5600" b="1" dirty="0"/>
              <a:t>KVALIFIKAČNÍ A </a:t>
            </a:r>
            <a:r>
              <a:rPr lang="cs-CZ" sz="5600" b="1" dirty="0">
                <a:highlight>
                  <a:srgbClr val="FFFF00"/>
                </a:highlight>
              </a:rPr>
              <a:t>SPECIALIZOVANÝ KURZ PRO PRACOVNÍKY V SOCIÁLNÍCH SLUŽBÁCH</a:t>
            </a:r>
          </a:p>
          <a:p>
            <a:pPr algn="just"/>
            <a:r>
              <a:rPr lang="cs-CZ" sz="5600" b="1" dirty="0"/>
              <a:t>§ 37b </a:t>
            </a:r>
          </a:p>
          <a:p>
            <a:pPr algn="just"/>
            <a:r>
              <a:rPr lang="cs-CZ" sz="5600" b="1" dirty="0"/>
              <a:t>(1)</a:t>
            </a:r>
            <a:r>
              <a:rPr lang="cs-CZ" sz="5600" dirty="0"/>
              <a:t> Specializovaný kurz pro pracovníky v sociálních službách se skládá z teoretické a praktické části.</a:t>
            </a:r>
          </a:p>
          <a:p>
            <a:pPr algn="just"/>
            <a:r>
              <a:rPr lang="cs-CZ" sz="5600" b="1" dirty="0"/>
              <a:t>(2)</a:t>
            </a:r>
            <a:r>
              <a:rPr lang="cs-CZ" sz="5600" dirty="0"/>
              <a:t> Teoretická část kurzu obsahuje tyto tematické okruhy:</a:t>
            </a:r>
          </a:p>
          <a:p>
            <a:pPr algn="just"/>
            <a:r>
              <a:rPr lang="cs-CZ" sz="5600" b="1" dirty="0"/>
              <a:t>a)</a:t>
            </a:r>
            <a:r>
              <a:rPr lang="cs-CZ" sz="5600" dirty="0"/>
              <a:t> pomoc při zvládání běžných úkonů péče o zdraví a její právní souvislosti,</a:t>
            </a:r>
          </a:p>
          <a:p>
            <a:pPr algn="just"/>
            <a:r>
              <a:rPr lang="cs-CZ" sz="5600" b="1" dirty="0"/>
              <a:t>b)</a:t>
            </a:r>
            <a:r>
              <a:rPr lang="cs-CZ" sz="5600" dirty="0"/>
              <a:t> specifika komunikace týkající se pomoci při zvládání běžných úkonů péče o zdraví,</a:t>
            </a:r>
          </a:p>
          <a:p>
            <a:pPr algn="just"/>
            <a:r>
              <a:rPr lang="cs-CZ" sz="5600" b="1" dirty="0"/>
              <a:t>c)</a:t>
            </a:r>
            <a:r>
              <a:rPr lang="cs-CZ" sz="5600" dirty="0"/>
              <a:t> hygienické a bezpečnostní aspekty pomoci při zvládání běžných úkonů péče o zdraví,</a:t>
            </a:r>
          </a:p>
          <a:p>
            <a:pPr algn="just"/>
            <a:r>
              <a:rPr lang="cs-CZ" sz="5600" b="1" dirty="0"/>
              <a:t>d)</a:t>
            </a:r>
            <a:r>
              <a:rPr lang="cs-CZ" sz="5600" dirty="0"/>
              <a:t> pomoc při užití humánního léčivého přípravku,</a:t>
            </a:r>
          </a:p>
          <a:p>
            <a:pPr algn="just"/>
            <a:r>
              <a:rPr lang="cs-CZ" sz="5600" b="1" dirty="0"/>
              <a:t>e)</a:t>
            </a:r>
            <a:r>
              <a:rPr lang="cs-CZ" sz="5600" dirty="0"/>
              <a:t> pomoc při vypuštění sběrného sáčku u vývodu z močového měchýře nebo tlustého střeva,</a:t>
            </a:r>
          </a:p>
          <a:p>
            <a:pPr algn="just"/>
            <a:r>
              <a:rPr lang="cs-CZ" sz="5600" b="1" dirty="0"/>
              <a:t>f)</a:t>
            </a:r>
            <a:r>
              <a:rPr lang="cs-CZ" sz="5600" dirty="0"/>
              <a:t> pomoc při výměně sběrného sáčku u vývodu z tlustého střeva,</a:t>
            </a:r>
          </a:p>
          <a:p>
            <a:pPr algn="just"/>
            <a:r>
              <a:rPr lang="cs-CZ" sz="5600" b="1" dirty="0"/>
              <a:t>g)</a:t>
            </a:r>
            <a:r>
              <a:rPr lang="cs-CZ" sz="5600" dirty="0"/>
              <a:t> první pomoc.</a:t>
            </a:r>
          </a:p>
          <a:p>
            <a:pPr algn="just"/>
            <a:r>
              <a:rPr lang="cs-CZ" sz="5600" b="1" dirty="0"/>
              <a:t>(3)</a:t>
            </a:r>
            <a:r>
              <a:rPr lang="cs-CZ" sz="5600" dirty="0"/>
              <a:t> Praktická část kurzu obsahuje nácvik dovedností v tematických okruzích podle odstavce 2 písm. b) až g) v rozsahu nezbytném pro poskytování pomoci při zvládání běžných úkonů péče o zdraví, a to při poskytování sociálních služeb nebo zdravotních služeb, případně v učebně.</a:t>
            </a:r>
          </a:p>
          <a:p>
            <a:pPr algn="just"/>
            <a:r>
              <a:rPr lang="cs-CZ" sz="5600" b="1" dirty="0">
                <a:highlight>
                  <a:srgbClr val="FFFF00"/>
                </a:highlight>
              </a:rPr>
              <a:t>(4)</a:t>
            </a:r>
            <a:r>
              <a:rPr lang="cs-CZ" sz="5600" dirty="0">
                <a:highlight>
                  <a:srgbClr val="FFFF00"/>
                </a:highlight>
              </a:rPr>
              <a:t> Minimální rozsah kurzu je celkem 48 výukových hodin, přičemž praktická část kurzu činí minimálně 24 výukových hodin, z nichž nejméně 12 výukových hodin praktické části probíhá při poskytování zdravotních služeb v oboru ošetřovatelství formou domácí péče.</a:t>
            </a:r>
          </a:p>
          <a:p>
            <a:pPr algn="just"/>
            <a:r>
              <a:rPr lang="cs-CZ" sz="8000" b="1" dirty="0">
                <a:highlight>
                  <a:srgbClr val="FFFF00"/>
                </a:highlight>
              </a:rPr>
              <a:t>Těchto 48 hodin si absolventi mohou započítat do dalšího vzdělávání.</a:t>
            </a:r>
          </a:p>
          <a:p>
            <a:pPr algn="just"/>
            <a:endParaRPr lang="cs-CZ" sz="5600" dirty="0"/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A9E10EA-40F7-5854-C892-7619B869C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5737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D51E7-9461-A01E-7FDC-D03C5BD1D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12EFE2-B487-858E-1B4F-868B7F94F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Legislativní změny ve vyhlášce 505/2006 Sb. od 1.7.2026, které se k problematice vztahují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4C8A7E-B781-7C2D-B8D4-BC577F2A4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0688"/>
            <a:ext cx="9900000" cy="4391837"/>
          </a:xfrm>
        </p:spPr>
        <p:txBody>
          <a:bodyPr>
            <a:normAutofit/>
          </a:bodyPr>
          <a:lstStyle/>
          <a:p>
            <a:pPr algn="just"/>
            <a:r>
              <a:rPr lang="cs-CZ" sz="1900" b="1" dirty="0"/>
              <a:t>§ 37c </a:t>
            </a:r>
          </a:p>
          <a:p>
            <a:pPr algn="just"/>
            <a:r>
              <a:rPr lang="cs-CZ" sz="1900" dirty="0"/>
              <a:t>Pro účely této vyhlášky je délka výukové hodiny teoretické výuky 45 minut a délka výukové hodiny praktické výuky je 60 minut.</a:t>
            </a:r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967361-0B42-9931-2EE1-468C489C1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8449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3E60A-9752-1EC4-E999-A9CB591B2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199A6E-CCB0-FF7A-352F-767BF93E8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116183"/>
            <a:ext cx="5400000" cy="1916866"/>
          </a:xfrm>
        </p:spPr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C0B9B68E-35D5-30A7-7E39-DDBA219CF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245429"/>
            <a:ext cx="5400000" cy="1968940"/>
          </a:xfrm>
        </p:spPr>
        <p:txBody>
          <a:bodyPr>
            <a:normAutofit fontScale="92500"/>
          </a:bodyPr>
          <a:lstStyle/>
          <a:p>
            <a:r>
              <a:rPr lang="cs-CZ" dirty="0"/>
              <a:t>Mgr. Dagmar Putyrová </a:t>
            </a:r>
          </a:p>
          <a:p>
            <a:r>
              <a:rPr lang="cs-CZ" dirty="0"/>
              <a:t>oddělení sociálního začleňování a sociální práce</a:t>
            </a:r>
          </a:p>
          <a:p>
            <a:r>
              <a:rPr lang="cs-CZ" dirty="0"/>
              <a:t>T: +420 950 192 439</a:t>
            </a:r>
          </a:p>
          <a:p>
            <a:r>
              <a:rPr lang="cs-CZ" dirty="0"/>
              <a:t>M: +420 773 191 591</a:t>
            </a:r>
          </a:p>
          <a:p>
            <a:r>
              <a:rPr lang="cs-CZ" u="sng" dirty="0">
                <a:hlinkClick r:id="rId2"/>
              </a:rPr>
              <a:t>dagmar.putyrova@mpsv.gov.cz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8519580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50961a-01f8-4a31-97df-cc737852abde">
      <Terms xmlns="http://schemas.microsoft.com/office/infopath/2007/PartnerControls"/>
    </lcf76f155ced4ddcb4097134ff3c332f>
    <TaxCatchAll xmlns="d6be7263-8cf3-404f-8f3a-9141da07474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53E2BC182952C44BBAFAEC6093676C6" ma:contentTypeVersion="12" ma:contentTypeDescription="Vytvoří nový dokument" ma:contentTypeScope="" ma:versionID="3ddea503870e84819258640eb5669f46">
  <xsd:schema xmlns:xsd="http://www.w3.org/2001/XMLSchema" xmlns:xs="http://www.w3.org/2001/XMLSchema" xmlns:p="http://schemas.microsoft.com/office/2006/metadata/properties" xmlns:ns2="bb50961a-01f8-4a31-97df-cc737852abde" xmlns:ns3="d6be7263-8cf3-404f-8f3a-9141da07474e" targetNamespace="http://schemas.microsoft.com/office/2006/metadata/properties" ma:root="true" ma:fieldsID="6e55fb1ba409993c0220d5cba3eec132" ns2:_="" ns3:_="">
    <xsd:import namespace="bb50961a-01f8-4a31-97df-cc737852abde"/>
    <xsd:import namespace="d6be7263-8cf3-404f-8f3a-9141da0747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50961a-01f8-4a31-97df-cc737852ab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635b4d26-ba4a-4603-bec3-cd1f9d645e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e7263-8cf3-404f-8f3a-9141da07474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4821d86-a3c4-455e-8098-3dac7fa18c69}" ma:internalName="TaxCatchAll" ma:showField="CatchAllData" ma:web="d6be7263-8cf3-404f-8f3a-9141da0747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19C120-5274-443A-93A6-139E5591E124}">
  <ds:schemaRefs>
    <ds:schemaRef ds:uri="http://schemas.microsoft.com/office/2006/metadata/properties"/>
    <ds:schemaRef ds:uri="http://schemas.microsoft.com/office/infopath/2007/PartnerControls"/>
    <ds:schemaRef ds:uri="bb50961a-01f8-4a31-97df-cc737852abde"/>
    <ds:schemaRef ds:uri="d6be7263-8cf3-404f-8f3a-9141da07474e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9B7E5F-DA52-429F-B92F-5D2486211B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50961a-01f8-4a31-97df-cc737852abde"/>
    <ds:schemaRef ds:uri="d6be7263-8cf3-404f-8f3a-9141da0747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10548</TotalTime>
  <Words>932</Words>
  <Application>Microsoft Office PowerPoint</Application>
  <PresentationFormat>Širokoúhlá obrazovka</PresentationFormat>
  <Paragraphs>55</Paragraphs>
  <Slides>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Wingdings</vt:lpstr>
      <vt:lpstr>JVS PPS Light</vt:lpstr>
      <vt:lpstr> Kvalifikační kurz – příloha v Průvodci  Legislativní změny v ZoSS a vyhlášce 505/2006 Sb. od 1.7.2026, které se k problematice vztahují  </vt:lpstr>
      <vt:lpstr>Kvalifikační kurz – příloha v Průvodci </vt:lpstr>
      <vt:lpstr>Doporučený obsah tematických okruhů Kvalifikačního kurzu pro PSS  </vt:lpstr>
      <vt:lpstr>Legislativní změny v ZoSS od 1.7.2026, které se k problematice vztahují </vt:lpstr>
      <vt:lpstr>Legislativní změny v ZoSS od 1.7.2026, které se k problematice vztahují </vt:lpstr>
      <vt:lpstr>Legislativní změny ve vyhlášce 505/2006 Sb. od 1.7.2026, které se k problematice vztahují </vt:lpstr>
      <vt:lpstr>Legislativní změny ve vyhlášce 505/2006 Sb. od 1.7.2026, které se k problematice vztahují </vt:lpstr>
      <vt:lpstr>Děkuji za pozornost</vt:lpstr>
    </vt:vector>
  </TitlesOfParts>
  <Manager/>
  <Company>Jednotný vizuální styl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Putyrová Dagmar Mgr. (MPSV)</cp:lastModifiedBy>
  <cp:revision>224</cp:revision>
  <cp:lastPrinted>2025-10-24T08:31:40Z</cp:lastPrinted>
  <dcterms:created xsi:type="dcterms:W3CDTF">2025-01-29T13:36:29Z</dcterms:created>
  <dcterms:modified xsi:type="dcterms:W3CDTF">2026-08-18T13:52:01Z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0x010100353E2BC182952C44BBAFAEC6093676C6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</Properties>
</file>